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88" r:id="rId3"/>
    <p:sldId id="291" r:id="rId4"/>
    <p:sldId id="292" r:id="rId5"/>
    <p:sldId id="293" r:id="rId6"/>
    <p:sldId id="294" r:id="rId7"/>
    <p:sldId id="280" r:id="rId8"/>
    <p:sldId id="287" r:id="rId9"/>
    <p:sldId id="286" r:id="rId10"/>
    <p:sldId id="296" r:id="rId11"/>
    <p:sldId id="297" r:id="rId12"/>
    <p:sldId id="295" r:id="rId13"/>
    <p:sldId id="276" r:id="rId14"/>
    <p:sldId id="271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10F4"/>
    <a:srgbClr val="232C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0187-92DA-4B49-944D-939432DC8EC9}" type="datetimeFigureOut">
              <a:rPr lang="ru-RU" smtClean="0"/>
              <a:t>ср 29.01.25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3DCCD-D17C-46AC-9EAC-7A807A12768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4110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0187-92DA-4B49-944D-939432DC8EC9}" type="datetimeFigureOut">
              <a:rPr lang="ru-RU" smtClean="0"/>
              <a:t>ср 29.01.25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3DCCD-D17C-46AC-9EAC-7A807A12768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980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0187-92DA-4B49-944D-939432DC8EC9}" type="datetimeFigureOut">
              <a:rPr lang="ru-RU" smtClean="0"/>
              <a:t>ср 29.01.25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3DCCD-D17C-46AC-9EAC-7A807A12768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9030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0187-92DA-4B49-944D-939432DC8EC9}" type="datetimeFigureOut">
              <a:rPr lang="ru-RU" smtClean="0"/>
              <a:t>ср 29.01.25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3DCCD-D17C-46AC-9EAC-7A807A12768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9990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0187-92DA-4B49-944D-939432DC8EC9}" type="datetimeFigureOut">
              <a:rPr lang="ru-RU" smtClean="0"/>
              <a:t>ср 29.01.25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3DCCD-D17C-46AC-9EAC-7A807A12768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0404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0187-92DA-4B49-944D-939432DC8EC9}" type="datetimeFigureOut">
              <a:rPr lang="ru-RU" smtClean="0"/>
              <a:t>ср 29.01.25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3DCCD-D17C-46AC-9EAC-7A807A12768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0704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0187-92DA-4B49-944D-939432DC8EC9}" type="datetimeFigureOut">
              <a:rPr lang="ru-RU" smtClean="0"/>
              <a:t>ср 29.01.25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3DCCD-D17C-46AC-9EAC-7A807A12768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5958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0187-92DA-4B49-944D-939432DC8EC9}" type="datetimeFigureOut">
              <a:rPr lang="ru-RU" smtClean="0"/>
              <a:t>ср 29.01.25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3DCCD-D17C-46AC-9EAC-7A807A12768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0705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0187-92DA-4B49-944D-939432DC8EC9}" type="datetimeFigureOut">
              <a:rPr lang="ru-RU" smtClean="0"/>
              <a:t>ср 29.01.25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3DCCD-D17C-46AC-9EAC-7A807A12768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5924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0187-92DA-4B49-944D-939432DC8EC9}" type="datetimeFigureOut">
              <a:rPr lang="ru-RU" smtClean="0"/>
              <a:t>ср 29.01.25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3DCCD-D17C-46AC-9EAC-7A807A12768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6958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0187-92DA-4B49-944D-939432DC8EC9}" type="datetimeFigureOut">
              <a:rPr lang="ru-RU" smtClean="0"/>
              <a:t>ср 29.01.25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3DCCD-D17C-46AC-9EAC-7A807A12768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3703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80187-92DA-4B49-944D-939432DC8EC9}" type="datetimeFigureOut">
              <a:rPr lang="ru-RU" smtClean="0"/>
              <a:t>ср 29.01.25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3DCCD-D17C-46AC-9EAC-7A807A12768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2187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8.jpeg"/><Relationship Id="rId5" Type="http://schemas.openxmlformats.org/officeDocument/2006/relationships/image" Target="../media/image4.jpeg"/><Relationship Id="rId10" Type="http://schemas.microsoft.com/office/2007/relationships/hdphoto" Target="../media/hdphoto2.wdp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lessonstudy.co.uk/wp-content/uploads/2013/07/Lesson-Study-Handbook-Russian.pdf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8" descr="Кинолента со слайдами на прозрачном фоне старая кинематографическая  вертикальная рамка винтажная катушка фотопленки | Премиум вектор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t="44954" r="51166" b="19777"/>
          <a:stretch/>
        </p:blipFill>
        <p:spPr bwMode="auto">
          <a:xfrm>
            <a:off x="212856" y="399011"/>
            <a:ext cx="1874068" cy="142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инолента со слайдами на прозрачном фоне старая кинематографическая  вертикальная рамка винтажная катушка фотопленки | Премиум вектор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t="20479" r="51166" b="19777"/>
          <a:stretch/>
        </p:blipFill>
        <p:spPr bwMode="auto">
          <a:xfrm>
            <a:off x="220739" y="1827063"/>
            <a:ext cx="1874068" cy="241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15399" y="282040"/>
            <a:ext cx="72127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/>
              <a:t>География </a:t>
            </a:r>
            <a:r>
              <a:rPr lang="ru-RU" sz="2400" b="1" dirty="0" err="1"/>
              <a:t>пәні</a:t>
            </a:r>
            <a:r>
              <a:rPr lang="ru-RU" sz="2400" b="1" dirty="0"/>
              <a:t> </a:t>
            </a:r>
            <a:r>
              <a:rPr lang="ru-RU" sz="2400" b="1" dirty="0" err="1"/>
              <a:t>мұғалімдерінің</a:t>
            </a:r>
            <a:r>
              <a:rPr lang="ru-RU" sz="2400" b="1" dirty="0"/>
              <a:t> </a:t>
            </a:r>
            <a:r>
              <a:rPr lang="ru-RU" sz="2400" b="1" dirty="0" err="1"/>
              <a:t>облыстық</a:t>
            </a:r>
            <a:r>
              <a:rPr lang="ru-RU" sz="2400" b="1" dirty="0"/>
              <a:t> семинары</a:t>
            </a:r>
            <a:endParaRPr lang="ru-RU" sz="2400" dirty="0"/>
          </a:p>
          <a:p>
            <a:pPr algn="ctr"/>
            <a:r>
              <a:rPr lang="ru-RU" sz="2400" b="1" dirty="0"/>
              <a:t>Областной семинар учителей географии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39729" y="3595887"/>
            <a:ext cx="9088112" cy="1749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C00000"/>
                </a:solidFill>
              </a:rPr>
              <a:t>Тақырыбы</a:t>
            </a:r>
            <a:r>
              <a:rPr lang="ru-RU" sz="2800" b="1" dirty="0">
                <a:solidFill>
                  <a:srgbClr val="C00000"/>
                </a:solidFill>
              </a:rPr>
              <a:t>:</a:t>
            </a:r>
            <a:r>
              <a:rPr lang="ru-RU" sz="2800" b="1" dirty="0"/>
              <a:t> </a:t>
            </a:r>
            <a:r>
              <a:rPr lang="ru-RU" sz="2800" b="1" dirty="0" err="1">
                <a:solidFill>
                  <a:srgbClr val="1010F4"/>
                </a:solidFill>
              </a:rPr>
              <a:t>Географиялық</a:t>
            </a:r>
            <a:r>
              <a:rPr lang="ru-RU" sz="2800" b="1" dirty="0">
                <a:solidFill>
                  <a:srgbClr val="1010F4"/>
                </a:solidFill>
              </a:rPr>
              <a:t> </a:t>
            </a:r>
            <a:r>
              <a:rPr lang="ru-RU" sz="2800" b="1" dirty="0" err="1">
                <a:solidFill>
                  <a:srgbClr val="1010F4"/>
                </a:solidFill>
              </a:rPr>
              <a:t>білімнің</a:t>
            </a:r>
            <a:r>
              <a:rPr lang="ru-RU" sz="2800" b="1" dirty="0">
                <a:solidFill>
                  <a:srgbClr val="1010F4"/>
                </a:solidFill>
              </a:rPr>
              <a:t> </a:t>
            </a:r>
            <a:r>
              <a:rPr lang="ru-RU" sz="2800" b="1" dirty="0" err="1" smtClean="0">
                <a:solidFill>
                  <a:srgbClr val="1010F4"/>
                </a:solidFill>
              </a:rPr>
              <a:t>трансформациясы</a:t>
            </a:r>
            <a:r>
              <a:rPr lang="ru-RU" sz="2800" b="1" dirty="0" smtClean="0">
                <a:solidFill>
                  <a:srgbClr val="1010F4"/>
                </a:solidFill>
              </a:rPr>
              <a:t>:</a:t>
            </a:r>
          </a:p>
          <a:p>
            <a:r>
              <a:rPr lang="ru-RU" sz="2800" b="1" dirty="0">
                <a:solidFill>
                  <a:srgbClr val="1010F4"/>
                </a:solidFill>
              </a:rPr>
              <a:t> </a:t>
            </a:r>
            <a:r>
              <a:rPr lang="ru-RU" sz="2800" b="1" dirty="0" smtClean="0">
                <a:solidFill>
                  <a:srgbClr val="1010F4"/>
                </a:solidFill>
              </a:rPr>
              <a:t>                      </a:t>
            </a:r>
            <a:r>
              <a:rPr lang="ru-RU" sz="2800" b="1" dirty="0" err="1" smtClean="0">
                <a:solidFill>
                  <a:srgbClr val="1010F4"/>
                </a:solidFill>
              </a:rPr>
              <a:t>жаңа</a:t>
            </a:r>
            <a:r>
              <a:rPr lang="ru-RU" sz="2800" b="1" dirty="0" smtClean="0">
                <a:solidFill>
                  <a:srgbClr val="1010F4"/>
                </a:solidFill>
              </a:rPr>
              <a:t> </a:t>
            </a:r>
            <a:r>
              <a:rPr lang="ru-RU" sz="2800" b="1" dirty="0" err="1" smtClean="0">
                <a:solidFill>
                  <a:srgbClr val="1010F4"/>
                </a:solidFill>
              </a:rPr>
              <a:t>құралдар</a:t>
            </a:r>
            <a:r>
              <a:rPr lang="ru-RU" sz="2800" b="1" dirty="0" smtClean="0">
                <a:solidFill>
                  <a:srgbClr val="1010F4"/>
                </a:solidFill>
              </a:rPr>
              <a:t> </a:t>
            </a:r>
            <a:r>
              <a:rPr lang="ru-RU" sz="2800" b="1" dirty="0">
                <a:solidFill>
                  <a:srgbClr val="1010F4"/>
                </a:solidFill>
              </a:rPr>
              <a:t>мен </a:t>
            </a:r>
            <a:r>
              <a:rPr lang="ru-RU" sz="2800" b="1" dirty="0" err="1" smtClean="0">
                <a:solidFill>
                  <a:srgbClr val="1010F4"/>
                </a:solidFill>
              </a:rPr>
              <a:t>тәсілдер</a:t>
            </a:r>
            <a:endParaRPr lang="ru-RU" sz="1600" b="1" dirty="0" smtClean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3100"/>
              </a:lnSpc>
            </a:pPr>
            <a:r>
              <a:rPr lang="ru-RU" sz="28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Тема</a:t>
            </a:r>
            <a:r>
              <a:rPr lang="ru-RU" sz="28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1010F4"/>
                </a:solidFill>
              </a:rPr>
              <a:t>Трансформация географического </a:t>
            </a:r>
            <a:r>
              <a:rPr lang="ru-RU" sz="2800" b="1" dirty="0" smtClean="0">
                <a:solidFill>
                  <a:srgbClr val="1010F4"/>
                </a:solidFill>
              </a:rPr>
              <a:t>образования: новые </a:t>
            </a:r>
            <a:r>
              <a:rPr lang="ru-RU" sz="2800" b="1" dirty="0">
                <a:solidFill>
                  <a:srgbClr val="1010F4"/>
                </a:solidFill>
              </a:rPr>
              <a:t>инструменты и подходы</a:t>
            </a:r>
            <a:endParaRPr lang="ru-RU" sz="2800" b="1" dirty="0">
              <a:solidFill>
                <a:srgbClr val="1010F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8" descr="Кинолента со слайдами на прозрачном фоне старая кинематографическая  вертикальная рамка винтажная катушка фотопленки | Премиум вектор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t="20479" r="51166" b="19777"/>
          <a:stretch/>
        </p:blipFill>
        <p:spPr bwMode="auto">
          <a:xfrm>
            <a:off x="220739" y="4246067"/>
            <a:ext cx="1874068" cy="241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05" y="4353694"/>
            <a:ext cx="1487086" cy="9913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76" y="3175875"/>
            <a:ext cx="1456515" cy="9710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67" y="1878493"/>
            <a:ext cx="1457524" cy="1093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7" b="9154"/>
          <a:stretch/>
        </p:blipFill>
        <p:spPr>
          <a:xfrm>
            <a:off x="453661" y="5475393"/>
            <a:ext cx="1398450" cy="1090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 descr="C:\Users\Public\Обмен\Эмблема школы.jpe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491" y="1290124"/>
            <a:ext cx="1941875" cy="191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416" y="1178089"/>
            <a:ext cx="1974067" cy="199778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Прямоугольник 21"/>
          <p:cNvSpPr/>
          <p:nvPr/>
        </p:nvSpPr>
        <p:spPr>
          <a:xfrm>
            <a:off x="5646780" y="6020641"/>
            <a:ext cx="23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Рудный, 30.01.2025 г.</a:t>
            </a:r>
            <a:endParaRPr lang="ru-RU" dirty="0"/>
          </a:p>
        </p:txBody>
      </p:sp>
      <p:pic>
        <p:nvPicPr>
          <p:cNvPr id="23" name="Рисунок 22" descr="C:\Users\User\Downloads\WhatsApp Image 2024-08-31 at 14.11.19.jpe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46"/>
          <a:stretch/>
        </p:blipFill>
        <p:spPr bwMode="auto">
          <a:xfrm>
            <a:off x="413105" y="689956"/>
            <a:ext cx="1439006" cy="10893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4007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9145" y="6317673"/>
            <a:ext cx="9843655" cy="23596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+mn-lt"/>
              </a:rPr>
              <a:t>Демина Е.А., педагог-исследователь</a:t>
            </a:r>
            <a:endParaRPr lang="ru-RU" sz="2800" b="1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084" y="236913"/>
            <a:ext cx="10514676" cy="591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22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99" y="264053"/>
            <a:ext cx="11489267" cy="646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78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636" y="190558"/>
            <a:ext cx="10515600" cy="71552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1010F4"/>
                </a:solidFill>
                <a:latin typeface="+mn-lt"/>
              </a:rPr>
              <a:t>Баддинг-сессия</a:t>
            </a:r>
            <a:endParaRPr lang="ru-RU" sz="3600" b="1" dirty="0">
              <a:solidFill>
                <a:srgbClr val="1010F4"/>
              </a:solidFill>
              <a:latin typeface="+mn-lt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61804" y="1745671"/>
            <a:ext cx="3990108" cy="17290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«Интеграция </a:t>
            </a:r>
            <a:r>
              <a:rPr lang="ru-RU" b="1" dirty="0" err="1">
                <a:solidFill>
                  <a:srgbClr val="002060"/>
                </a:solidFill>
              </a:rPr>
              <a:t>Google</a:t>
            </a:r>
            <a:r>
              <a:rPr lang="ru-RU" b="1" dirty="0">
                <a:solidFill>
                  <a:srgbClr val="002060"/>
                </a:solidFill>
              </a:rPr>
              <a:t> аккаунта в уроки географии: широкие возможности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Испамбетова Л.В.,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педагог - исследователь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961804" y="3816546"/>
            <a:ext cx="3898668" cy="17363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«Использование </a:t>
            </a:r>
            <a:r>
              <a:rPr lang="en-US" b="1" dirty="0">
                <a:solidFill>
                  <a:srgbClr val="002060"/>
                </a:solidFill>
              </a:rPr>
              <a:t>Web</a:t>
            </a:r>
            <a:r>
              <a:rPr lang="ru-RU" b="1" dirty="0">
                <a:solidFill>
                  <a:srgbClr val="002060"/>
                </a:solidFill>
              </a:rPr>
              <a:t>-технологий на уроках </a:t>
            </a:r>
            <a:r>
              <a:rPr lang="ru-RU" b="1" dirty="0" smtClean="0">
                <a:solidFill>
                  <a:srgbClr val="002060"/>
                </a:solidFill>
              </a:rPr>
              <a:t>географии»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Симонова Т.М., </a:t>
            </a:r>
            <a:endParaRPr lang="ru-RU" b="1" dirty="0">
              <a:solidFill>
                <a:schemeClr val="tx1"/>
              </a:solidFill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педагог - </a:t>
            </a:r>
            <a:r>
              <a:rPr lang="ru-RU" b="1" dirty="0" smtClean="0">
                <a:solidFill>
                  <a:schemeClr val="tx1"/>
                </a:solidFill>
              </a:rPr>
              <a:t>исследователь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855526" y="1745672"/>
            <a:ext cx="4031673" cy="17290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«Настольные </a:t>
            </a:r>
            <a:r>
              <a:rPr lang="ru-RU" b="1" dirty="0">
                <a:solidFill>
                  <a:srgbClr val="002060"/>
                </a:solidFill>
              </a:rPr>
              <a:t>игры по географии как элемент активизации учебной деятельности и творческого </a:t>
            </a:r>
            <a:r>
              <a:rPr lang="ru-RU" b="1" dirty="0" smtClean="0">
                <a:solidFill>
                  <a:srgbClr val="002060"/>
                </a:solidFill>
              </a:rPr>
              <a:t>взаимодействия» </a:t>
            </a:r>
          </a:p>
          <a:p>
            <a:pPr algn="ctr"/>
            <a:r>
              <a:rPr lang="ru-RU" b="1" dirty="0" err="1" smtClean="0">
                <a:solidFill>
                  <a:schemeClr val="tx1"/>
                </a:solidFill>
              </a:rPr>
              <a:t>Дущенко</a:t>
            </a:r>
            <a:r>
              <a:rPr lang="ru-RU" b="1" dirty="0" smtClean="0">
                <a:solidFill>
                  <a:schemeClr val="tx1"/>
                </a:solidFill>
              </a:rPr>
              <a:t> М.В., </a:t>
            </a:r>
            <a:endParaRPr lang="ru-RU" b="1" dirty="0">
              <a:solidFill>
                <a:schemeClr val="tx1"/>
              </a:solidFill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педагог - </a:t>
            </a:r>
            <a:r>
              <a:rPr lang="ru-RU" b="1" dirty="0" smtClean="0">
                <a:solidFill>
                  <a:schemeClr val="tx1"/>
                </a:solidFill>
              </a:rPr>
              <a:t>модератор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780712" y="3816546"/>
            <a:ext cx="4106487" cy="17363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«Решение </a:t>
            </a:r>
            <a:r>
              <a:rPr lang="ru-RU" b="1" dirty="0">
                <a:solidFill>
                  <a:srgbClr val="002060"/>
                </a:solidFill>
              </a:rPr>
              <a:t>олимпиадных задач по </a:t>
            </a:r>
            <a:r>
              <a:rPr lang="ru-RU" b="1" dirty="0" smtClean="0">
                <a:solidFill>
                  <a:srgbClr val="002060"/>
                </a:solidFill>
              </a:rPr>
              <a:t>географии»</a:t>
            </a:r>
          </a:p>
          <a:p>
            <a:pPr algn="ctr"/>
            <a:r>
              <a:rPr lang="kk-KZ" b="1" dirty="0" smtClean="0">
                <a:solidFill>
                  <a:schemeClr val="tx1"/>
                </a:solidFill>
              </a:rPr>
              <a:t>Рақымжанов И.Ғ.</a:t>
            </a:r>
            <a:r>
              <a:rPr lang="ru-RU" b="1" dirty="0" smtClean="0">
                <a:solidFill>
                  <a:schemeClr val="tx1"/>
                </a:solidFill>
              </a:rPr>
              <a:t>, </a:t>
            </a:r>
            <a:endParaRPr lang="ru-RU" b="1" dirty="0">
              <a:solidFill>
                <a:schemeClr val="tx1"/>
              </a:solidFill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педагог - </a:t>
            </a:r>
            <a:r>
              <a:rPr lang="ru-RU" b="1" dirty="0" smtClean="0">
                <a:solidFill>
                  <a:schemeClr val="tx1"/>
                </a:solidFill>
              </a:rPr>
              <a:t>эксперт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740729" y="251942"/>
            <a:ext cx="2044035" cy="52306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 descr="https://media-waw2-1.cdn.whatsapp.net/v/t61.24694-24/464889420_1116048993274901_4426861263236453291_n.jpg?ccb=11-4&amp;oh=01_Q5AaIHzH1uWBY9LvtfovXGS172e7x5Axr9aEdIBt3k03awBC&amp;oe=67A4276F&amp;_nc_sid=5e03e0&amp;_nc_cat=1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80" y="1839722"/>
            <a:ext cx="1424566" cy="142456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 descr="C:\Users\User\Desktop\IMG-20240603-WA004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9" t="13132" r="9939" b="33023"/>
          <a:stretch/>
        </p:blipFill>
        <p:spPr bwMode="auto">
          <a:xfrm>
            <a:off x="260147" y="3816546"/>
            <a:ext cx="1417330" cy="1539119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 descr="C:\Users\User\Desktop\IMG-20250121-WA004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0" t="9520" r="11443" b="40657"/>
          <a:stretch/>
        </p:blipFill>
        <p:spPr bwMode="auto">
          <a:xfrm>
            <a:off x="6065619" y="3899670"/>
            <a:ext cx="1538381" cy="1653232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 descr="C:\Users\User\Downloads\WhatsApp Image 2025-01-27 at 15.13.34.jpe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1" t="14076" r="20327" b="36557"/>
          <a:stretch/>
        </p:blipFill>
        <p:spPr bwMode="auto">
          <a:xfrm>
            <a:off x="6150970" y="1816487"/>
            <a:ext cx="1453030" cy="1623179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640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2031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+mn-lt"/>
              </a:rPr>
              <a:t>Рефлексия</a:t>
            </a:r>
            <a:endParaRPr lang="ru-RU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050" name="Picture 2" descr="Рефлексия - Эври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59" y="2517313"/>
            <a:ext cx="2287443" cy="228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User\Downloads\qrcode_161423234_5fedd202714f7c6c9e86b86214cccc8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818" y="1853738"/>
            <a:ext cx="2784850" cy="28180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56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5" descr="http://www.vhg.ru/upload/iblock/ab4/ab4fb3dc65f3c30d4e612b213ec9522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908050"/>
            <a:ext cx="8208963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Прямоугольник 3"/>
          <p:cNvSpPr>
            <a:spLocks noChangeArrowheads="1"/>
          </p:cNvSpPr>
          <p:nvPr/>
        </p:nvSpPr>
        <p:spPr bwMode="auto">
          <a:xfrm rot="20007277">
            <a:off x="3700637" y="1764938"/>
            <a:ext cx="338137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sz="2000" b="1" dirty="0">
                <a:latin typeface="Monotype Corsiva" panose="03010101010201010101" pitchFamily="66" charset="0"/>
              </a:rPr>
              <a:t>«Учитель живет до тех пор, пока учится, если он перестает учиться – в нем умирает учитель</a:t>
            </a:r>
            <a:r>
              <a:rPr lang="ru-RU" sz="2000" b="1" dirty="0" smtClean="0">
                <a:latin typeface="Monotype Corsiva" panose="03010101010201010101" pitchFamily="66" charset="0"/>
              </a:rPr>
              <a:t>»</a:t>
            </a:r>
          </a:p>
          <a:p>
            <a:pPr algn="ctr">
              <a:spcBef>
                <a:spcPct val="0"/>
              </a:spcBef>
              <a:buNone/>
            </a:pPr>
            <a:r>
              <a:rPr lang="ru-RU" sz="2000" b="1" dirty="0" err="1" smtClean="0">
                <a:latin typeface="Monotype Corsiva" panose="03010101010201010101" pitchFamily="66" charset="0"/>
              </a:rPr>
              <a:t>К.Ушинский</a:t>
            </a:r>
            <a:endParaRPr lang="ru-RU" sz="2000" b="1" dirty="0">
              <a:latin typeface="Monotype Corsiva" panose="03010101010201010101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566988" y="5683250"/>
            <a:ext cx="75612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ru-RU" sz="5400" b="1" i="1" kern="0" dirty="0">
                <a:solidFill>
                  <a:srgbClr val="000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Спасибо за внимание!</a:t>
            </a:r>
          </a:p>
        </p:txBody>
      </p:sp>
      <p:pic>
        <p:nvPicPr>
          <p:cNvPr id="29701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763" y="149226"/>
            <a:ext cx="1862456" cy="186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495425" y="188914"/>
            <a:ext cx="9144000" cy="9286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k-KZ" sz="5400" b="1" i="1" dirty="0">
                <a:ln w="11430"/>
                <a:solidFill>
                  <a:srgbClr val="000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Назарыңызға рақмет</a:t>
            </a:r>
            <a:r>
              <a:rPr lang="ru-RU" sz="5400" b="1" i="1" dirty="0">
                <a:ln w="11430"/>
                <a:solidFill>
                  <a:srgbClr val="000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kk-KZ" sz="5400" b="1" i="1" dirty="0">
              <a:ln w="11430"/>
              <a:solidFill>
                <a:srgbClr val="000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27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73686"/>
            <a:ext cx="10515600" cy="358081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010F4"/>
                </a:solidFill>
                <a:latin typeface="+mn-lt"/>
              </a:rPr>
              <a:t>Интеграция цифровых технологий:</a:t>
            </a:r>
            <a:r>
              <a:rPr lang="ru-RU" sz="3200" dirty="0">
                <a:solidFill>
                  <a:srgbClr val="1010F4"/>
                </a:solidFill>
                <a:latin typeface="+mn-lt"/>
              </a:rPr>
              <a:t> 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38200" y="4192539"/>
            <a:ext cx="10515600" cy="3580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1010F4"/>
                </a:solidFill>
                <a:latin typeface="+mn-lt"/>
              </a:rPr>
              <a:t>Междисциплинарный подход:</a:t>
            </a:r>
            <a:endParaRPr lang="ru-RU" sz="3200" dirty="0">
              <a:solidFill>
                <a:srgbClr val="1010F4"/>
              </a:solidFill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46760" y="4637749"/>
            <a:ext cx="10515600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2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Связь с другими науками:</a:t>
            </a:r>
            <a:r>
              <a:rPr lang="ru-RU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 География все теснее интегрируется с экологией, историей, социологией и другими дисциплинами, позволяя </a:t>
            </a:r>
            <a:r>
              <a:rPr lang="ru-RU" sz="22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обучающимся </a:t>
            </a:r>
            <a:r>
              <a:rPr lang="ru-RU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видеть взаимосвязи между различными явлениями.</a:t>
            </a:r>
            <a:endParaRPr lang="ru-RU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2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Проблемное обучение:</a:t>
            </a:r>
            <a:r>
              <a:rPr lang="ru-RU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 Решение реальных географических проблем, связанных с устойчивым развитием, изменением климата, экологическими проблемами и т.д.</a:t>
            </a:r>
            <a:endParaRPr lang="ru-RU" sz="2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Современные средства ГИС: примеры программ для создания геоинформационных  систем, список и состав программного обеспечения GIS - на zwsoft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6" y="688810"/>
            <a:ext cx="3809596" cy="227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46414" y="3069356"/>
            <a:ext cx="914400" cy="4239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ГИС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4" name="Picture 6" descr="Bilim Land - страна будущег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589" y="784169"/>
            <a:ext cx="2978323" cy="219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9 экологичных мобильных приложений для детей - Recyc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410" y="782373"/>
            <a:ext cx="2681148" cy="204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815840" y="3086184"/>
            <a:ext cx="2377440" cy="4239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Онлайн-платформы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396381" y="3069355"/>
            <a:ext cx="2815206" cy="4239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Мобильное приложение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75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73686"/>
            <a:ext cx="10515600" cy="358081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010F4"/>
                </a:solidFill>
                <a:latin typeface="+mn-lt"/>
              </a:rPr>
              <a:t>Формирование ключевых компетенций:</a:t>
            </a:r>
            <a:endParaRPr lang="ru-RU" sz="3200" dirty="0">
              <a:solidFill>
                <a:srgbClr val="1010F4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95306" y="896187"/>
            <a:ext cx="6992389" cy="285444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sz="2400" b="1" dirty="0"/>
              <a:t>Критическое мышление:</a:t>
            </a:r>
            <a:r>
              <a:rPr lang="ru-RU" sz="2400" dirty="0"/>
              <a:t> Анализ информации, выявление причинно-следственных связей, оценка различных точек зрения.</a:t>
            </a:r>
          </a:p>
          <a:p>
            <a:pPr lvl="0"/>
            <a:r>
              <a:rPr lang="ru-RU" sz="2400" b="1" dirty="0"/>
              <a:t>Креативность:</a:t>
            </a:r>
            <a:r>
              <a:rPr lang="ru-RU" sz="2400" dirty="0"/>
              <a:t> Разработка новых идей, поиск нестандартных решений.</a:t>
            </a:r>
          </a:p>
          <a:p>
            <a:pPr lvl="0"/>
            <a:r>
              <a:rPr lang="ru-RU" sz="2400" b="1" dirty="0"/>
              <a:t>Коммуникативные навыки:</a:t>
            </a:r>
            <a:r>
              <a:rPr lang="ru-RU" sz="2400" dirty="0"/>
              <a:t> Работа в группах, презентация результатов исследований.</a:t>
            </a:r>
          </a:p>
          <a:p>
            <a:pPr lvl="0"/>
            <a:r>
              <a:rPr lang="ru-RU" sz="2400" b="1" dirty="0"/>
              <a:t>Цифровая грамотность:</a:t>
            </a:r>
            <a:r>
              <a:rPr lang="ru-RU" sz="2400" dirty="0"/>
              <a:t> Уверенное использование цифровых инструментов для обучения и работы</a:t>
            </a:r>
            <a:r>
              <a:rPr lang="ru-RU" sz="2400" dirty="0" smtClean="0"/>
              <a:t>.</a:t>
            </a:r>
            <a:endParaRPr lang="ru-RU" sz="2400" dirty="0"/>
          </a:p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38200" y="4015047"/>
            <a:ext cx="10515600" cy="3580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1010F4"/>
                </a:solidFill>
                <a:latin typeface="+mn-lt"/>
              </a:rPr>
              <a:t>Акцент на практической деятельности:</a:t>
            </a:r>
            <a:r>
              <a:rPr lang="ru-RU" sz="3200" dirty="0">
                <a:solidFill>
                  <a:srgbClr val="1010F4"/>
                </a:solidFill>
                <a:latin typeface="+mn-lt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78873" y="4550004"/>
            <a:ext cx="106749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/>
              <a:t>Полевые исследования:</a:t>
            </a:r>
            <a:r>
              <a:rPr lang="ru-RU" sz="2400" dirty="0"/>
              <a:t> Организация экспедиций, походов, экскурсий для изучения природных и социальных объектов.</a:t>
            </a:r>
          </a:p>
          <a:p>
            <a:pPr lvl="0"/>
            <a:r>
              <a:rPr lang="ru-RU" sz="2400" b="1" dirty="0"/>
              <a:t>Проектная работа:</a:t>
            </a:r>
            <a:r>
              <a:rPr lang="ru-RU" sz="2400" dirty="0"/>
              <a:t> Выполнение исследовательских проектов, направленных на решение актуальных географических проблем.</a:t>
            </a:r>
          </a:p>
        </p:txBody>
      </p:sp>
      <p:pic>
        <p:nvPicPr>
          <p:cNvPr id="5122" name="Picture 2" descr="Что такое «Система 4К»? Это система, состоящая из четырех ключевых навыков:  ✓Критическое мышление.. | ВКонтакт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29" y="958714"/>
            <a:ext cx="4233545" cy="225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95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543" y="297963"/>
            <a:ext cx="10515600" cy="39133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010F4"/>
                </a:solidFill>
                <a:latin typeface="+mn-lt"/>
              </a:rPr>
              <a:t>Спиральность учебной </a:t>
            </a:r>
            <a:r>
              <a:rPr lang="ru-RU" sz="3200" b="1" dirty="0" smtClean="0">
                <a:solidFill>
                  <a:srgbClr val="1010F4"/>
                </a:solidFill>
                <a:latin typeface="+mn-lt"/>
              </a:rPr>
              <a:t>программ</a:t>
            </a:r>
            <a:r>
              <a:rPr lang="ru-RU" sz="3600" b="1" dirty="0" smtClean="0">
                <a:solidFill>
                  <a:srgbClr val="1010F4"/>
                </a:solidFill>
                <a:latin typeface="+mn-lt"/>
              </a:rPr>
              <a:t>ы</a:t>
            </a:r>
            <a:endParaRPr lang="ru-RU" sz="3600" dirty="0">
              <a:solidFill>
                <a:srgbClr val="1010F4"/>
              </a:solidFill>
              <a:latin typeface="+mn-lt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522" t="58622" r="35290" b="21766"/>
          <a:stretch/>
        </p:blipFill>
        <p:spPr bwMode="auto">
          <a:xfrm>
            <a:off x="655983" y="851394"/>
            <a:ext cx="9934431" cy="23222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55983" y="3335774"/>
            <a:ext cx="47539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1010F4"/>
                </a:solidFill>
                <a:ea typeface="Calibri" panose="020F0502020204030204" pitchFamily="34" charset="0"/>
              </a:rPr>
              <a:t>Система целей обучения</a:t>
            </a:r>
            <a:endParaRPr lang="ru-RU" sz="3200" dirty="0">
              <a:solidFill>
                <a:srgbClr val="1010F4"/>
              </a:solidFill>
            </a:endParaRPr>
          </a:p>
        </p:txBody>
      </p:sp>
      <p:pic>
        <p:nvPicPr>
          <p:cNvPr id="6" name="Picture 2" descr="Айсмонтас Б.Б. Практикум по таксономии учебных целей Б Блума 31.07. 20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778" y="4011989"/>
            <a:ext cx="3393959" cy="254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81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90946"/>
            <a:ext cx="10515600" cy="77308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1010F4"/>
                </a:solidFill>
                <a:latin typeface="+mn-lt"/>
              </a:rPr>
              <a:t>Оценивание знаний обучающихся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01676"/>
            <a:ext cx="8496993" cy="4351338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u-RU" b="1" smtClean="0"/>
              <a:t>Формативное </a:t>
            </a:r>
            <a:r>
              <a:rPr lang="ru-RU" b="1" dirty="0"/>
              <a:t>оценивание:</a:t>
            </a:r>
            <a:r>
              <a:rPr lang="ru-RU" dirty="0"/>
              <a:t> Регулярная оценка прогресса учащихся в процессе обучения с целью своевременной корректировки учебного процесса.</a:t>
            </a:r>
          </a:p>
          <a:p>
            <a:pPr lvl="0"/>
            <a:r>
              <a:rPr lang="ru-RU" b="1" dirty="0"/>
              <a:t>Суммативное оценивание:</a:t>
            </a:r>
            <a:r>
              <a:rPr lang="ru-RU" dirty="0"/>
              <a:t> Оценка достижений учащихся по завершении определенного этапа обучения (темы, раздела, учебного года).</a:t>
            </a:r>
          </a:p>
          <a:p>
            <a:pPr lvl="0"/>
            <a:r>
              <a:rPr lang="ru-RU" b="1" dirty="0"/>
              <a:t>Многообразие форм оценивания:</a:t>
            </a:r>
            <a:r>
              <a:rPr lang="ru-RU" dirty="0"/>
              <a:t> Использование различных видов заданий (тесты, проекты, презентации, практические работы) для оценки разных аспектов знаний и умений учащихся.</a:t>
            </a:r>
          </a:p>
          <a:p>
            <a:pPr lvl="0"/>
            <a:r>
              <a:rPr lang="ru-RU" b="1" dirty="0"/>
              <a:t>Критериальное оценивание:</a:t>
            </a:r>
            <a:r>
              <a:rPr lang="ru-RU" dirty="0"/>
              <a:t> Определение четких критериев оценивания для каждого задания, что позволяет обеспечить объективность и прозрачность оценки.</a:t>
            </a:r>
          </a:p>
          <a:p>
            <a:r>
              <a:rPr lang="ru-RU" b="1" dirty="0"/>
              <a:t>Самооценка и </a:t>
            </a:r>
            <a:r>
              <a:rPr lang="ru-RU" b="1" dirty="0" err="1"/>
              <a:t>взаимооценка</a:t>
            </a:r>
            <a:r>
              <a:rPr lang="ru-RU" b="1" dirty="0"/>
              <a:t>:</a:t>
            </a:r>
            <a:r>
              <a:rPr lang="ru-RU" dirty="0"/>
              <a:t> Вовлечение учащихся в процесс оценивания собственных достижений и достижений одноклассников.</a:t>
            </a:r>
          </a:p>
        </p:txBody>
      </p:sp>
      <p:pic>
        <p:nvPicPr>
          <p:cNvPr id="7172" name="Picture 4" descr="Формирующее оценива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322" y="2524023"/>
            <a:ext cx="2645814" cy="179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85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41069"/>
            <a:ext cx="10515600" cy="53201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1010F4"/>
                </a:solidFill>
                <a:latin typeface="+mn-lt"/>
              </a:rPr>
              <a:t>Новые подходы в обучении </a:t>
            </a:r>
            <a:endParaRPr lang="ru-RU" sz="3600" dirty="0">
              <a:solidFill>
                <a:srgbClr val="1010F4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3632" y="936163"/>
            <a:ext cx="4199313" cy="792884"/>
          </a:xfrm>
        </p:spPr>
        <p:txBody>
          <a:bodyPr>
            <a:normAutofit fontScale="85000" lnSpcReduction="20000"/>
          </a:bodyPr>
          <a:lstStyle/>
          <a:p>
            <a:pPr marL="0" lvl="0" indent="0" algn="ctr">
              <a:buNone/>
            </a:pPr>
            <a:r>
              <a:rPr lang="ru-RU" b="1" dirty="0"/>
              <a:t>Исследование </a:t>
            </a:r>
            <a:r>
              <a:rPr lang="ru-RU" b="1" dirty="0" smtClean="0"/>
              <a:t>урока </a:t>
            </a:r>
          </a:p>
          <a:p>
            <a:pPr marL="0" lvl="0" indent="0" algn="ctr">
              <a:buNone/>
            </a:pPr>
            <a:r>
              <a:rPr lang="ru-RU" b="1" dirty="0" smtClean="0"/>
              <a:t>(</a:t>
            </a:r>
            <a:r>
              <a:rPr lang="en-US" b="1" dirty="0" smtClean="0"/>
              <a:t>Lesson </a:t>
            </a:r>
            <a:r>
              <a:rPr lang="en-US" b="1" dirty="0" err="1" smtClean="0"/>
              <a:t>Stady</a:t>
            </a:r>
            <a:r>
              <a:rPr lang="en-US" b="1" dirty="0" smtClean="0"/>
              <a:t>)</a:t>
            </a:r>
            <a:endParaRPr lang="ru-RU" b="1" dirty="0" smtClean="0"/>
          </a:p>
          <a:p>
            <a:pPr marL="0" lvl="0" indent="0" algn="ctr">
              <a:buNone/>
            </a:pPr>
            <a:endParaRPr lang="ru-RU" u="sng" dirty="0" smtClean="0">
              <a:hlinkClick r:id="rId2"/>
            </a:endParaRPr>
          </a:p>
          <a:p>
            <a:pPr algn="ctr"/>
            <a:endParaRPr lang="ru-RU" dirty="0"/>
          </a:p>
        </p:txBody>
      </p:sp>
      <p:pic>
        <p:nvPicPr>
          <p:cNvPr id="5" name="Picture 2" descr="Коучинг &quot;Подход Lesson study&quot;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66941"/>
            <a:ext cx="4445371" cy="280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6591992" y="5118562"/>
            <a:ext cx="4500307" cy="3758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/>
              <a:t>Исследование в действии («</a:t>
            </a:r>
            <a:r>
              <a:rPr lang="en-US" sz="2400" b="1" dirty="0" smtClean="0"/>
              <a:t>Action research</a:t>
            </a:r>
            <a:r>
              <a:rPr lang="ru-RU" sz="2400" b="1" dirty="0" smtClean="0"/>
              <a:t>»)</a:t>
            </a:r>
            <a:endParaRPr lang="ru-RU" sz="2400" b="1" u="sng" dirty="0" smtClean="0">
              <a:hlinkClick r:id="rId2"/>
            </a:endParaRPr>
          </a:p>
          <a:p>
            <a:pPr algn="ctr"/>
            <a:endParaRPr lang="ru-RU" sz="2400" b="1" dirty="0"/>
          </a:p>
        </p:txBody>
      </p:sp>
      <p:pic>
        <p:nvPicPr>
          <p:cNvPr id="8198" name="Picture 6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992" y="2082338"/>
            <a:ext cx="4048299" cy="303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39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4726237" y="1189106"/>
            <a:ext cx="3071834" cy="30025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Фокус наблюдения: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Формативное </a:t>
            </a:r>
            <a:r>
              <a:rPr lang="ru-RU" sz="2000" b="1" dirty="0">
                <a:solidFill>
                  <a:srgbClr val="002060"/>
                </a:solidFill>
              </a:rPr>
              <a:t>оценивание и эффективность его использования в учебном процессе</a:t>
            </a:r>
          </a:p>
          <a:p>
            <a:pPr algn="ctr"/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Формирование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читательской грамотности на уроках</a:t>
            </a:r>
            <a:endParaRPr lang="kk-KZ" sz="2000" b="1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0750" y="119712"/>
            <a:ext cx="8229600" cy="571859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AC0000"/>
                </a:solidFill>
                <a:latin typeface="Calibri" pitchFamily="34" charset="0"/>
                <a:cs typeface="Calibri" pitchFamily="34" charset="0"/>
              </a:rPr>
              <a:t>Участники исследования урока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48FDB-8ED9-40F1-9B21-4F32A4A45A03}" type="slidenum">
              <a:rPr lang="ru-RU" smtClean="0">
                <a:solidFill>
                  <a:srgbClr val="FFFFFF"/>
                </a:solidFill>
              </a:rPr>
              <a:pPr/>
              <a:t>7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3428" y="3620174"/>
            <a:ext cx="2714644" cy="571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</a:rPr>
              <a:t>Дущенко</a:t>
            </a:r>
            <a:r>
              <a:rPr lang="ru-RU" b="1" dirty="0" smtClean="0">
                <a:solidFill>
                  <a:schemeClr val="tx1"/>
                </a:solidFill>
              </a:rPr>
              <a:t> Максим Васильевич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94" y="786149"/>
            <a:ext cx="3038632" cy="26843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149" y="4203454"/>
            <a:ext cx="1808069" cy="24087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024" y="4182962"/>
            <a:ext cx="1812234" cy="241429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8684452" y="3334422"/>
            <a:ext cx="2714644" cy="571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Обсуждение и планирование урока фокус группой</a:t>
            </a: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730" y="854121"/>
            <a:ext cx="3192088" cy="239406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282" y="4580673"/>
            <a:ext cx="2486544" cy="18649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50" y="4304780"/>
            <a:ext cx="1812521" cy="241669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542" y="4586655"/>
            <a:ext cx="2414450" cy="1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7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33" y="4541519"/>
            <a:ext cx="2714105" cy="18094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004" y="4500791"/>
            <a:ext cx="2775197" cy="18501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207" y="4500791"/>
            <a:ext cx="2714103" cy="18094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029" y="884354"/>
            <a:ext cx="3039687" cy="22797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857" y="3776497"/>
            <a:ext cx="1932428" cy="2574425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133659" y="175448"/>
            <a:ext cx="8229600" cy="392539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AC0000"/>
                </a:solidFill>
                <a:latin typeface="Calibri" pitchFamily="34" charset="0"/>
                <a:cs typeface="Calibri" pitchFamily="34" charset="0"/>
              </a:rPr>
              <a:t>Участники исследования урока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551449" y="3259608"/>
            <a:ext cx="2714644" cy="571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Обсуждение и планирование урока фокус группой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418666" y="1132414"/>
            <a:ext cx="3071834" cy="2194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Фокус наблюдения: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Формативное </a:t>
            </a:r>
            <a:r>
              <a:rPr lang="ru-RU" sz="2400" b="1" dirty="0">
                <a:solidFill>
                  <a:srgbClr val="002060"/>
                </a:solidFill>
              </a:rPr>
              <a:t>оценивание и эффективность его использования в учебном процессе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8693" y="3336398"/>
            <a:ext cx="2928958" cy="571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Ра</a:t>
            </a:r>
            <a:r>
              <a:rPr lang="kk-KZ" b="1" dirty="0" smtClean="0">
                <a:solidFill>
                  <a:schemeClr val="tx1"/>
                </a:solidFill>
              </a:rPr>
              <a:t>қымжанов Исламбек Ғалымжанұлы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85" y="884354"/>
            <a:ext cx="3330548" cy="221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0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5511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+mn-lt"/>
              </a:rPr>
              <a:t>Фокус наблюдения</a:t>
            </a:r>
            <a:r>
              <a:rPr lang="ru-RU" sz="2800" dirty="0" smtClean="0">
                <a:solidFill>
                  <a:srgbClr val="C00000"/>
                </a:solidFill>
                <a:latin typeface="+mn-lt"/>
              </a:rPr>
              <a:t>:</a:t>
            </a:r>
            <a:r>
              <a:rPr lang="ru-RU" sz="2800" dirty="0" smtClean="0">
                <a:latin typeface="+mn-lt"/>
              </a:rPr>
              <a:t/>
            </a:r>
            <a:br>
              <a:rPr lang="ru-RU" sz="2800" dirty="0" smtClean="0">
                <a:latin typeface="+mn-lt"/>
              </a:rPr>
            </a:br>
            <a:r>
              <a:rPr lang="ru-RU" sz="2800" b="1" dirty="0" smtClean="0">
                <a:latin typeface="+mn-lt"/>
              </a:rPr>
              <a:t>Формативное </a:t>
            </a:r>
            <a:r>
              <a:rPr lang="ru-RU" sz="2800" b="1" dirty="0">
                <a:latin typeface="+mn-lt"/>
              </a:rPr>
              <a:t>оценивание и эффективность его использования в учебном </a:t>
            </a:r>
            <a:r>
              <a:rPr lang="ru-RU" sz="2800" b="1" dirty="0" smtClean="0">
                <a:latin typeface="+mn-lt"/>
              </a:rPr>
              <a:t>процессе</a:t>
            </a:r>
            <a:endParaRPr lang="ru-RU" sz="28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3604" y="2743200"/>
            <a:ext cx="4972396" cy="3509183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Задание:</a:t>
            </a: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dirty="0" smtClean="0"/>
              <a:t>Улучшить урок географии. Продумать формативное оценивание на каждом этапе урока.</a:t>
            </a:r>
            <a:endParaRPr lang="ru-RU" dirty="0"/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063" y="2411298"/>
            <a:ext cx="4177047" cy="313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07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1099</TotalTime>
  <Words>475</Words>
  <Application>Microsoft Office PowerPoint</Application>
  <PresentationFormat>Широкоэкранный</PresentationFormat>
  <Paragraphs>69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Monotype Corsiva</vt:lpstr>
      <vt:lpstr>Symbol</vt:lpstr>
      <vt:lpstr>Times New Roman</vt:lpstr>
      <vt:lpstr>Тема Office</vt:lpstr>
      <vt:lpstr>Презентация PowerPoint</vt:lpstr>
      <vt:lpstr>Интеграция цифровых технологий: </vt:lpstr>
      <vt:lpstr>Формирование ключевых компетенций:</vt:lpstr>
      <vt:lpstr>Спиральность учебной программы</vt:lpstr>
      <vt:lpstr>Оценивание знаний обучающихся</vt:lpstr>
      <vt:lpstr>Новые подходы в обучении </vt:lpstr>
      <vt:lpstr>Участники исследования урока</vt:lpstr>
      <vt:lpstr>Участники исследования урока</vt:lpstr>
      <vt:lpstr>Фокус наблюдения: Формативное оценивание и эффективность его использования в учебном процессе</vt:lpstr>
      <vt:lpstr>Демина Е.А., педагог-исследователь</vt:lpstr>
      <vt:lpstr>Презентация PowerPoint</vt:lpstr>
      <vt:lpstr>Баддинг-сессия</vt:lpstr>
      <vt:lpstr>Рефлексия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68</cp:revision>
  <dcterms:created xsi:type="dcterms:W3CDTF">2023-11-18T04:03:49Z</dcterms:created>
  <dcterms:modified xsi:type="dcterms:W3CDTF">2025-01-29T03:49:49Z</dcterms:modified>
</cp:coreProperties>
</file>